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5" d="100"/>
          <a:sy n="55" d="100"/>
        </p:scale>
        <p:origin x="-581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05526-3987-4749-AB00-8A8310A0A0E8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D93C-7AB1-4089-82C5-F74F0A668CF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3591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D93C-7AB1-4089-82C5-F74F0A668CF5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5226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D93C-7AB1-4089-82C5-F74F0A668CF5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653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279392" y="3220021"/>
            <a:ext cx="404748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cap="none" spc="0" dirty="0" smtClean="0">
                <a:ln/>
                <a:solidFill>
                  <a:schemeClr val="accent3"/>
                </a:solidFill>
                <a:effectLst/>
                <a:latin typeface="Calibri" panose="020F0502020204030204" pitchFamily="34" charset="0"/>
              </a:rPr>
              <a:t>Nuevos sujetos obligados</a:t>
            </a:r>
            <a:endParaRPr lang="es-ES" sz="2800" b="1" cap="none" spc="0" dirty="0">
              <a:ln/>
              <a:solidFill>
                <a:schemeClr val="accent3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99360" y="1645920"/>
            <a:ext cx="8336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LEY DE TRANSPARENCIA Y ACCESO A LA INFORMACIÓN PÚBLICA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595104" y="6108192"/>
            <a:ext cx="3340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>
                <a:latin typeface="French Script MT" panose="03020402040607040605" pitchFamily="66" charset="0"/>
              </a:rPr>
              <a:t>Lic. Rosa María Quiñonez Soto</a:t>
            </a:r>
            <a:endParaRPr lang="es-MX" sz="2000" i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3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87423" y="863098"/>
            <a:ext cx="989990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400" b="1" dirty="0">
                <a:latin typeface="Calibri" panose="020F0502020204030204" pitchFamily="34" charset="0"/>
              </a:rPr>
              <a:t>Artículo </a:t>
            </a:r>
            <a:r>
              <a:rPr lang="es-ES" sz="1400" b="1" dirty="0" smtClean="0">
                <a:latin typeface="Calibri" panose="020F0502020204030204" pitchFamily="34" charset="0"/>
              </a:rPr>
              <a:t>15. </a:t>
            </a:r>
            <a:r>
              <a:rPr lang="es-ES" sz="1400" dirty="0">
                <a:latin typeface="Calibri" panose="020F0502020204030204" pitchFamily="34" charset="0"/>
              </a:rPr>
              <a:t>Son sujetos obligados a transparentar y permitir el acceso a su información y proteger los datos personales que obren en su poder: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321306" y="1472496"/>
            <a:ext cx="8905897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El Poder Ejecutivo del Estado;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El Poder Judicial del Estado;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El Poder Legislativo del Estado, sus integrantes y l a auditoría Superior del Estado;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Los Ayuntamientos o Consejos Municipales y la Administración Pública Municipal;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Los organismos descentralizados y desconcentrados de la administración pública Estatal y Municipal así como las empresas  de participación estatal y municipal;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Los organismos públicos autónomos del Estado;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Las universidades públicas, e instituciones de educación superior pública;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Los partidos políticos y agrupaciones políticas, en los términos de las disposiciones aplicables;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Los sindicatos que reciban y/o ejerzan recursos públicos en el ámbito estatal y municipal;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Los fideicomisos y fondos públicos que cuenten con financiamiento público, parcial o total, o con participación de entidades de gobierno;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Las organizaciones de la sociedad civil que reciban y/o ejerzan recursos públicos en el ámbito estatal y municipal; y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Las instituciones de beneficencia pública que sean constituidas conforme a la ley en la materia.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s-MX" sz="1300" b="1" dirty="0" smtClean="0">
                <a:latin typeface="Calibri" panose="020F0502020204030204" pitchFamily="34" charset="0"/>
              </a:rPr>
              <a:t>Así como cualquier persona física o moral que reciba y ejerza recursos o bienes o servicios públicos, o realice actos de autoridad en los ámbitos estatal o municipal.</a:t>
            </a:r>
          </a:p>
          <a:p>
            <a:pPr marL="400050" indent="-400050">
              <a:buAutoNum type="romanUcPeriod"/>
            </a:pPr>
            <a:endParaRPr lang="es-MX" sz="1300" b="1" dirty="0" smtClean="0">
              <a:latin typeface="Calibri" panose="020F0502020204030204" pitchFamily="34" charset="0"/>
            </a:endParaRPr>
          </a:p>
          <a:p>
            <a:pPr marL="400050" indent="-400050">
              <a:buAutoNum type="romanUcPeriod"/>
            </a:pPr>
            <a:endParaRPr lang="es-MX" sz="1300" b="1" dirty="0" smtClean="0"/>
          </a:p>
          <a:p>
            <a:pPr marL="400050" indent="-400050">
              <a:buAutoNum type="romanUcPeriod"/>
            </a:pPr>
            <a:endParaRPr lang="es-MX" sz="1300" b="1" dirty="0" smtClean="0"/>
          </a:p>
          <a:p>
            <a:pPr marL="400050" indent="-400050">
              <a:buAutoNum type="romanUcPeriod"/>
            </a:pP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3450155" y="267993"/>
            <a:ext cx="3950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b="1" dirty="0">
                <a:ln/>
                <a:solidFill>
                  <a:schemeClr val="accent3"/>
                </a:solidFill>
                <a:latin typeface="Calibri" panose="020F0502020204030204" pitchFamily="34" charset="0"/>
              </a:rPr>
              <a:t>Nuevos sujetos obligados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314456" y="6184199"/>
            <a:ext cx="642344" cy="365125"/>
          </a:xfrm>
        </p:spPr>
        <p:txBody>
          <a:bodyPr/>
          <a:lstStyle/>
          <a:p>
            <a:r>
              <a:rPr lang="en-US" sz="1200" b="1" dirty="0" smtClean="0"/>
              <a:t>LTAIP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xmlns="" val="4746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13647" y="1225689"/>
            <a:ext cx="81145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latin typeface="Calibri" panose="020F0502020204030204" pitchFamily="34" charset="0"/>
              </a:rPr>
              <a:t>Art. 83.- Adem</a:t>
            </a:r>
            <a:r>
              <a:rPr lang="es-MX" dirty="0">
                <a:latin typeface="Calibri" panose="020F0502020204030204" pitchFamily="34" charset="0"/>
              </a:rPr>
              <a:t>á</a:t>
            </a:r>
            <a:r>
              <a:rPr lang="es-MX" dirty="0" smtClean="0">
                <a:latin typeface="Calibri" panose="020F0502020204030204" pitchFamily="34" charset="0"/>
              </a:rPr>
              <a:t>s de los señalado en el articulo anterior, los sujetos obligados deberán publicar y actualizar en sus portales de internet, la siguiente información.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Poder Ejecutivo,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Poder Legislativo,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Poder Judicial,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Municipios,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Tribunal de Justicia Electoral,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Instituto Estatal Electoral,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Comisión Estatal de Derecho Humanos,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Instituto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Calibri" panose="020F0502020204030204" pitchFamily="34" charset="0"/>
              </a:rPr>
              <a:t>Instituciones de educación superior públicas,</a:t>
            </a:r>
          </a:p>
          <a:p>
            <a:pPr algn="just">
              <a:lnSpc>
                <a:spcPct val="150000"/>
              </a:lnSpc>
            </a:pPr>
            <a:endParaRPr lang="es-MX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169865" y="348686"/>
            <a:ext cx="32213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 smtClean="0">
                <a:ln/>
                <a:solidFill>
                  <a:schemeClr val="accent3"/>
                </a:solidFill>
                <a:effectLst/>
                <a:latin typeface="Calibri" panose="020F0502020204030204" pitchFamily="34" charset="0"/>
              </a:rPr>
              <a:t> sujetos obligados</a:t>
            </a:r>
            <a:endParaRPr lang="es-ES" sz="3200" b="1" cap="none" spc="0" dirty="0">
              <a:ln/>
              <a:solidFill>
                <a:schemeClr val="accent3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8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23721" y="1635744"/>
            <a:ext cx="7530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Calibri" panose="020F0502020204030204" pitchFamily="34" charset="0"/>
              </a:rPr>
              <a:t>Artículo 84.- Además de los señalado en el articulo 81 de la presente </a:t>
            </a:r>
            <a:r>
              <a:rPr lang="es-MX" dirty="0">
                <a:latin typeface="Calibri" panose="020F0502020204030204" pitchFamily="34" charset="0"/>
              </a:rPr>
              <a:t>L</a:t>
            </a:r>
            <a:r>
              <a:rPr lang="es-MX" dirty="0" smtClean="0">
                <a:latin typeface="Calibri" panose="020F0502020204030204" pitchFamily="34" charset="0"/>
              </a:rPr>
              <a:t>ey, </a:t>
            </a:r>
            <a:r>
              <a:rPr lang="es-MX" b="1" dirty="0" smtClean="0">
                <a:latin typeface="Calibri" panose="020F0502020204030204" pitchFamily="34" charset="0"/>
              </a:rPr>
              <a:t>los partidos políticos y agrupaciones políticas locales y las personas morales constituidas en asociación civil </a:t>
            </a:r>
            <a:r>
              <a:rPr lang="es-MX" dirty="0" smtClean="0">
                <a:latin typeface="Calibri" panose="020F0502020204030204" pitchFamily="34" charset="0"/>
              </a:rPr>
              <a:t>creadas por los ciudadanos que pretendan postular su candidatura independiente, según corresponda, deberán poner a disposición del público y actualizar la siguiente información.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823721" y="3908552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Calibri" panose="020F0502020204030204" pitchFamily="34" charset="0"/>
              </a:rPr>
              <a:t>Artículo 85.- Además de lo señalado en el artículo 81 de la presente Ley, </a:t>
            </a:r>
            <a:r>
              <a:rPr lang="es-MX" b="1" dirty="0" smtClean="0">
                <a:latin typeface="Calibri" panose="020F0502020204030204" pitchFamily="34" charset="0"/>
              </a:rPr>
              <a:t>los fideicomisos, fondos púbicos, mandatos o cualquier contrato análogo, </a:t>
            </a:r>
            <a:r>
              <a:rPr lang="es-MX" dirty="0" smtClean="0">
                <a:latin typeface="Calibri" panose="020F0502020204030204" pitchFamily="34" charset="0"/>
              </a:rPr>
              <a:t>deberán poner a disposición del público y mantener actualizada y accesible, en lo que resulte aplicable a cada contrato, la siguiente información.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000221" y="547876"/>
            <a:ext cx="44915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 smtClean="0">
                <a:ln/>
                <a:solidFill>
                  <a:schemeClr val="accent3"/>
                </a:solidFill>
                <a:effectLst/>
                <a:latin typeface="Calibri" panose="020F0502020204030204" pitchFamily="34" charset="0"/>
              </a:rPr>
              <a:t>Nuevos sujetos obligados</a:t>
            </a:r>
            <a:endParaRPr lang="es-ES" sz="3200" b="1" cap="none" spc="0" dirty="0">
              <a:ln/>
              <a:solidFill>
                <a:schemeClr val="accent3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5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62910" y="1680004"/>
            <a:ext cx="7266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alibri" panose="020F0502020204030204" pitchFamily="34" charset="0"/>
              </a:rPr>
              <a:t>Artículo 86.- </a:t>
            </a:r>
            <a:r>
              <a:rPr lang="es-MX" b="1" dirty="0" smtClean="0">
                <a:latin typeface="Calibri" panose="020F0502020204030204" pitchFamily="34" charset="0"/>
              </a:rPr>
              <a:t>Los sindicatos que reciban y ejerzan recursos públicos deberán mantener actualizada y accesible</a:t>
            </a:r>
            <a:r>
              <a:rPr lang="es-MX" dirty="0" smtClean="0">
                <a:latin typeface="Calibri" panose="020F0502020204030204" pitchFamily="34" charset="0"/>
              </a:rPr>
              <a:t>, de forma impresa para consulta directa y en sus respectivos portales de internet, la información aplicable del artículo 81 de esta Ley, la señalada en el artículo anterior y la siguiente: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62910" y="3486912"/>
            <a:ext cx="7071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Calibri" panose="020F0502020204030204" pitchFamily="34" charset="0"/>
              </a:rPr>
              <a:t>Artículo 88.- </a:t>
            </a:r>
            <a:r>
              <a:rPr lang="es-MX" b="1" dirty="0" smtClean="0">
                <a:latin typeface="Calibri" panose="020F0502020204030204" pitchFamily="34" charset="0"/>
              </a:rPr>
              <a:t>El Instituto determinará los casos en que las personas físicas o morales que reciban y ejerzan recursos públicos o realicen actos de autoridad, </a:t>
            </a:r>
            <a:r>
              <a:rPr lang="es-MX" dirty="0" smtClean="0">
                <a:latin typeface="Calibri" panose="020F0502020204030204" pitchFamily="34" charset="0"/>
              </a:rPr>
              <a:t>cumplirán con las obligaciones de transparencia y acceso a la información directamente o a través de los sujetos obligados que les asignen dichos recursos o, en los términos de las disposiciones aplicables, realicen actos de autoridad.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21168" y="647147"/>
            <a:ext cx="4491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ln/>
                <a:solidFill>
                  <a:schemeClr val="accent3"/>
                </a:solidFill>
                <a:latin typeface="Calibri" panose="020F0502020204030204" pitchFamily="34" charset="0"/>
              </a:rPr>
              <a:t>Nuevos sujetos obligados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869659" y="6182606"/>
            <a:ext cx="2751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i="1" dirty="0">
                <a:latin typeface="French Script MT" panose="03020402040607040605" pitchFamily="66" charset="0"/>
              </a:rPr>
              <a:t>Lic. Rosa María Quiñonez Soto</a:t>
            </a:r>
          </a:p>
        </p:txBody>
      </p:sp>
    </p:spTree>
    <p:extLst>
      <p:ext uri="{BB962C8B-B14F-4D97-AF65-F5344CB8AC3E}">
        <p14:creationId xmlns:p14="http://schemas.microsoft.com/office/powerpoint/2010/main" xmlns="" val="40242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160</TotalTime>
  <Words>553</Words>
  <Application>Microsoft Office PowerPoint</Application>
  <PresentationFormat>Personalizado</PresentationFormat>
  <Paragraphs>42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Parallax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Centor</cp:lastModifiedBy>
  <cp:revision>19</cp:revision>
  <dcterms:created xsi:type="dcterms:W3CDTF">2016-05-16T17:36:51Z</dcterms:created>
  <dcterms:modified xsi:type="dcterms:W3CDTF">2016-05-16T23:44:28Z</dcterms:modified>
</cp:coreProperties>
</file>